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5156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把购酒客户，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沉淀成到店消费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0292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EEE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可审计的积分与分账。北京 90 天先跑通一笔完整的账。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333756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3B3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估值和股比不在本册。1 元 = 10 分  ·  70 / 15 / 15  ·  T+7  ·  北京一期。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589788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可审计  ·  可对账  ·  北京 90 天先跑通一笔完整的账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6263640"/>
            <a:ext cx="11155680" cy="9144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A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CONFIDENTIAL  |  本册不报价、不定股比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863840" y="6355080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下载见网站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投不投，先看三件事：账能否对上、90 日有没有真交易、钱会不会拿去打空城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/ 10</a:t>
            </a:r>
            <a:endParaRPr lang="en-US" sz="10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1463040"/>
                <a:gridCol w="3291840"/>
                <a:gridCol w="3291840"/>
                <a:gridCol w="3291840"/>
              </a:tblGrid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可观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持久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可发展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看什么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账能否对上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人会不会留下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以后怎么长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口径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每一分、每一笔核销、每一笔分账对到单。积分按负债估提，不计入利润。规则后台锁定。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用户花不完积分必须再到店。店拿到现金 70%，不是白条。不靠持续补贴。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全国一套货盘。加仓是新场地 + 覆盖区。店按定位长出来，不按城再建系统。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验收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不是 App 能打开，是后台能看见这一笔账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停的是购酒带来的积分，不是停发无法兑现的券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加仓即可扩张，不做城市站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预启动阶段不提供用户量或 GMV 预测。验收是主路径跑通。估值和股比不在本册。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三个问题同时成立，才值得做这一本账；只解决其中一项，不必投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 / 10</a:t>
            </a:r>
            <a:endParaRPr lang="en-US" sz="10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3200400"/>
                <a:gridCol w="2651760"/>
                <a:gridCol w="2743200"/>
                <a:gridCol w="2743200"/>
              </a:tblGrid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现状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对用户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对店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对出资人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消费散落在电商、外卖、会员卡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积分各记各的，无圈层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重复买客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看不见同一客户的后续消费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本地高端店获客贵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优惠一次性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发券伤价、核销对不上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投放停则量停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积分规则可被临时改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不信任余额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不敢把位置让给平台客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负债与分账无法审计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因此「再做一个能下单的商城」不是投资逻辑。获客与兑现必须走同一本账，且店有现金可分。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一条闭环同时完成获客、留存、分账，三步缺一不可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/ 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11480" y="914400"/>
            <a:ext cx="37033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76072" y="1042416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 获客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76072" y="129844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自营红酒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576072" y="1737360"/>
            <a:ext cx="3383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用户为品质付全额现金。支付成功即按实付发积分。亦庄仓 + 顺丰冷链。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76072" y="35661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支付完成时，下一次到店的余额已经备好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343400" y="914400"/>
            <a:ext cx="37033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07992" y="1042416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 留存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507992" y="129844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积分只能到店花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07992" y="1737360"/>
            <a:ext cx="3383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不抵酒、不转赠。酒店 / 餐 / SPA / 高尔夫 / 茶室。单笔最高 50%。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4507992" y="35661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花不完就必须再到店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8275320" y="914400"/>
            <a:ext cx="3703320" cy="3246120"/>
          </a:xfrm>
          <a:prstGeom prst="rect">
            <a:avLst/>
          </a:prstGeom>
          <a:solidFill>
            <a:srgbClr val="1A1A1A"/>
          </a:solidFill>
          <a:ln w="12700">
            <a:solidFill>
              <a:srgbClr val="1A1A1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39912" y="1042416"/>
            <a:ext cx="33832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 激励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439912" y="1298448"/>
            <a:ext cx="3383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现金 70 / 15 / 15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39912" y="1737360"/>
            <a:ext cx="3383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成交店 70%，平台 15%，引流 15%。积分不分润。T+7 可提。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439912" y="356616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店拿到的是现金，不是白条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11480" y="4297680"/>
            <a:ext cx="5532120" cy="1554480"/>
          </a:xfrm>
          <a:prstGeom prst="rect">
            <a:avLst/>
          </a:prstGeom>
          <a:solidFill>
            <a:srgbClr val="F7F7F7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594360" y="4407408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相对商城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94360" y="4663440"/>
            <a:ext cx="5166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支付完成不是结束</a:t>
            </a:r>
            <a:endParaRPr lang="en-US" sz="1600" dirty="0"/>
          </a:p>
        </p:txBody>
      </p:sp>
      <p:sp>
        <p:nvSpPr>
          <p:cNvPr id="25" name="Text 23"/>
          <p:cNvSpPr/>
          <p:nvPr/>
        </p:nvSpPr>
        <p:spPr>
          <a:xfrm>
            <a:off x="594360" y="5029200"/>
            <a:ext cx="5166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商城在支付完成时结束。久享在支付完成时，已经备好必须花掉的余额。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6126480" y="4297680"/>
            <a:ext cx="5623560" cy="1554480"/>
          </a:xfrm>
          <a:prstGeom prst="rect">
            <a:avLst/>
          </a:prstGeom>
          <a:solidFill>
            <a:srgbClr val="FFFBE6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126480" y="4297680"/>
            <a:ext cx="54864" cy="1554480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355080" y="4407408"/>
            <a:ext cx="5212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相对补贴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355080" y="4663440"/>
            <a:ext cx="5212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用户仍付 50% 现金</a:t>
            </a:r>
            <a:endParaRPr lang="en-US" sz="1600" dirty="0"/>
          </a:p>
        </p:txBody>
      </p:sp>
      <p:sp>
        <p:nvSpPr>
          <p:cNvPr id="30" name="Text 28"/>
          <p:cNvSpPr/>
          <p:nvPr/>
        </p:nvSpPr>
        <p:spPr>
          <a:xfrm>
            <a:off x="6355080" y="502920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店拿到真金。停的是购酒带来的积分，不是停发无法兑现的券。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单笔账可以算完：¥1,280 入账 12,800 分；¥168 到店现金 ¥84 按规则拆开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/ 10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411480" y="914400"/>
            <a:ext cx="5532120" cy="1554480"/>
          </a:xfrm>
          <a:prstGeom prst="rect">
            <a:avLst/>
          </a:prstGeom>
          <a:solidFill>
            <a:srgbClr val="FFFFFF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94360" y="1005840"/>
            <a:ext cx="5166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购酒 · 绛影 2018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94360" y="1261872"/>
            <a:ext cx="5166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¥1,280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94360" y="1737360"/>
            <a:ext cx="5166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元 = 10 分 · 入账 12,800 分。不抵本单。100 分 = ¥1 估提，不得计入利润。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26480" y="914400"/>
            <a:ext cx="5623560" cy="1554480"/>
          </a:xfrm>
          <a:prstGeom prst="rect">
            <a:avLst/>
          </a:prstGeom>
          <a:solidFill>
            <a:srgbClr val="FFFBE6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26480" y="914400"/>
            <a:ext cx="54864" cy="1554480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355080" y="1005840"/>
            <a:ext cx="5212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到店下午茶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355080" y="1261872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¥168 → ¥84 现金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355080" y="173736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积分抵 50% = 8,400 分。现金基数 ¥84 进入分账，积分部分不分润。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11480" y="2606040"/>
            <a:ext cx="7936992" cy="347472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7" name="Text 15"/>
          <p:cNvSpPr/>
          <p:nvPr/>
        </p:nvSpPr>
        <p:spPr>
          <a:xfrm>
            <a:off x="411480" y="2606040"/>
            <a:ext cx="79369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 70%   ¥58.80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8348472" y="2606040"/>
            <a:ext cx="1700784" cy="347472"/>
          </a:xfrm>
          <a:prstGeom prst="rect">
            <a:avLst/>
          </a:prstGeom>
          <a:solidFill>
            <a:srgbClr val="FFD100"/>
          </a:solidFill>
          <a:ln/>
        </p:spPr>
      </p:sp>
      <p:sp>
        <p:nvSpPr>
          <p:cNvPr id="19" name="Text 17"/>
          <p:cNvSpPr/>
          <p:nvPr/>
        </p:nvSpPr>
        <p:spPr>
          <a:xfrm>
            <a:off x="8348472" y="2606040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平台 ¥12.60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10049256" y="2606040"/>
            <a:ext cx="1700784" cy="347472"/>
          </a:xfrm>
          <a:prstGeom prst="rect">
            <a:avLst/>
          </a:prstGeom>
          <a:solidFill>
            <a:srgbClr val="C62828"/>
          </a:solidFill>
          <a:ln/>
        </p:spPr>
      </p:sp>
      <p:sp>
        <p:nvSpPr>
          <p:cNvPr id="21" name="Text 19"/>
          <p:cNvSpPr/>
          <p:nvPr/>
        </p:nvSpPr>
        <p:spPr>
          <a:xfrm>
            <a:off x="10049256" y="2606040"/>
            <a:ext cx="170078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引流 ¥12.60</a:t>
            </a:r>
            <a:endParaRPr lang="en-US" sz="1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3108960"/>
          <a:ext cx="11338560" cy="2926080"/>
        </p:xfrm>
        <a:graphic>
          <a:graphicData uri="http://schemas.openxmlformats.org/drawingml/2006/table">
            <a:tbl>
              <a:tblPr/>
              <a:tblGrid>
                <a:gridCol w="2377440"/>
                <a:gridCol w="8961120"/>
              </a:tblGrid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科目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口径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平台收入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酒水毛利 + 现金分账 15%。积分余额是负债，不是收入。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店为什么接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现金 70%，不是券。单笔仍收一半现金。T+7 可提。员工账号无提现权。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本页不是预测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示例与对照原型同一笔账。不在这里写 GMV 或用户量。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六条规则锁死，才能扩张；改规则等于新项目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/ 10</a:t>
            </a:r>
            <a:endParaRPr lang="en-US" sz="1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1554480"/>
                <a:gridCol w="5212080"/>
                <a:gridCol w="4572000"/>
              </a:tblGrid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锁定原因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倍率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购酒实付 1 元 = 10 分；100 分 = ¥1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负债可估提；草稿「1 元 = 1 分」已作废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抵扣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只抵异业，单笔最高 50%，现金补差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保证店有现金；「抵 30%」已否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分账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现金 70 / 15 / 15；积分不分润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店、平台、引流三方可对账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结算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T+7；员工账号无提现权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可预期、可复核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履约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酒看地址；店看定位；全国一套货盘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加仓即可扩张，不做城市站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1845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会员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银 / 金 / 黑金按年实付 ¥8,000 / ¥30,000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等级服务消费，不另售身份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与产品对照、需求文档同一口径。不作为融资谈判筹码来改。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货、店、系统、资本一起跑；推广单独设闸，空城不导流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/ 10</a:t>
            </a:r>
            <a:endParaRPr lang="en-US" sz="1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1280160"/>
                <a:gridCol w="3657600"/>
                <a:gridCol w="3657600"/>
                <a:gridCol w="2743200"/>
              </a:tblGrid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线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内容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前 60 日必须看到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责任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货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京东 / 抖音 / 微店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能下单发货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郭总全权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北京异业签约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家真核销；建议 5 家营业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系统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用户 / 商家 App + 总部后台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主路径可演示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90 日交钥匙开发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资本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圈层与产业协同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用途一页纸 + 见面进展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老板圈层优先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推广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品鉴会、地推、包装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只筹备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闸门 = 招商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零食粮油先在三平台验证，不默认进积分。小程序不在 90 日基线。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钱用于货、店、系统配套，不用于无店投放。入场可以是现金，也可以是店、货、客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 / 10</a:t>
            </a:r>
            <a:endParaRPr lang="en-US" sz="1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5760720" cy="5212080"/>
        </p:xfrm>
        <a:graphic>
          <a:graphicData uri="http://schemas.openxmlformats.org/drawingml/2006/table">
            <a:tbl>
              <a:tblPr/>
              <a:tblGrid>
                <a:gridCol w="1828800"/>
                <a:gridCol w="3931920"/>
              </a:tblGrid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用途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说明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货盘与冷链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库存、顺丰、包装；三平台走量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招商签约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北京首批可核销门店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首轮品鉴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闸门打开后的名单转化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系统配套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云、通道、提审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不列入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C62828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无店投放、以改规则换对赌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6355080" y="914400"/>
            <a:ext cx="5394960" cy="2423160"/>
          </a:xfrm>
          <a:prstGeom prst="rect">
            <a:avLst/>
          </a:prstGeom>
          <a:solidFill>
            <a:srgbClr val="F7F7F7"/>
          </a:solidFill>
          <a:ln w="12700">
            <a:solidFill>
              <a:srgbClr val="ECECE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537960" y="105156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回报从哪来（机制，非预测）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537960" y="1353312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酒水毛利 + 现金 15%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537960" y="1783080"/>
            <a:ext cx="5029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自营酒毛利 + 平台对现金基数的 15% + 规模后加仓加店。积分余额是负债。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6355080" y="3520440"/>
            <a:ext cx="5394960" cy="2606040"/>
          </a:xfrm>
          <a:prstGeom prst="rect">
            <a:avLst/>
          </a:prstGeom>
          <a:solidFill>
            <a:srgbClr val="1A1A1A"/>
          </a:solidFill>
          <a:ln/>
        </p:spPr>
      </p:sp>
      <p:sp>
        <p:nvSpPr>
          <p:cNvPr id="13" name="Text 10"/>
          <p:cNvSpPr/>
          <p:nvPr/>
        </p:nvSpPr>
        <p:spPr>
          <a:xfrm>
            <a:off x="6537960" y="365760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主要风险，事前设闸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537960" y="3950208"/>
            <a:ext cx="5029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什么会把项目做空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6537960" y="4389120"/>
            <a:ext cx="50292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D6D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店招不齐 → 上线前必须有真核销店。过早推广 → 开关写进计划。改倍率 → 视为新项目。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11480" y="201168"/>
            <a:ext cx="11338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请只确认三件事。确认后再进条款；未确认则不必进入估值讨论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11480" y="749808"/>
            <a:ext cx="11338560" cy="9144"/>
          </a:xfrm>
          <a:prstGeom prst="rect">
            <a:avLst/>
          </a:prstGeom>
          <a:solidFill>
            <a:srgbClr val="E5E5E5"/>
          </a:solidFill>
          <a:ln w="12700">
            <a:solidFill>
              <a:srgbClr val="E5E5E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1480" y="6565392"/>
            <a:ext cx="84124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9692640" y="6565392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 / 10</a:t>
            </a:r>
            <a:endParaRPr lang="en-US" sz="1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11480" y="914400"/>
          <a:ext cx="11338560" cy="5029200"/>
        </p:xfrm>
        <a:graphic>
          <a:graphicData uri="http://schemas.openxmlformats.org/drawingml/2006/table">
            <a:tbl>
              <a:tblPr/>
              <a:tblGrid>
                <a:gridCol w="822960"/>
                <a:gridCol w="1463040"/>
                <a:gridCol w="6126480"/>
                <a:gridCol w="2926080"/>
              </a:tblGrid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#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事项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确认内容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红线</a:t>
                      </a:r>
                      <a:endParaRPr lang="en-US" sz="12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1A1A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规则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1 元 = 10 分，50% 上限，70/15/15，T+7。规则后台锁定。销售改不了，融资也改不了。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不接受先改规则再投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BE6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II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验收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北京跑通一笔完整账：买酒 → 积分 → 出示码 → 扫成功 → 后台看见账。不要求全国同时铺。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不以下载量替代核销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2573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III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入场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现金 / 带店 / 带货 / 带客，记法进条款。本册不报价、不定股比。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333333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未确认这三件，不必谈估值</a:t>
                      </a:r>
                      <a:endParaRPr lang="en-US" sz="13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 anchor="ctr">
                    <a:lnL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080" cap="flat" cmpd="sng" algn="ctr">
                      <a:solidFill>
                        <a:srgbClr val="ECE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411480" y="6035040"/>
            <a:ext cx="54864" cy="3840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6344" y="6035040"/>
            <a:ext cx="11283696" cy="384048"/>
          </a:xfrm>
          <a:prstGeom prst="rect">
            <a:avLst/>
          </a:prstGeom>
          <a:solidFill>
            <a:srgbClr val="F7F7F7"/>
          </a:solidFill>
          <a:ln w="12700">
            <a:solidFill>
              <a:srgbClr val="F7F7F7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94360" y="6035040"/>
            <a:ext cx="11018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下一步放到桌上的只有两样：第一家真核销门店 + 第一笔可对账分润。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1A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1148"/>
          </a:xfrm>
          <a:prstGeom prst="rect">
            <a:avLst/>
          </a:prstGeom>
          <a:solidFill>
            <a:srgbClr val="FFD100"/>
          </a:solidFill>
          <a:ln w="12700">
            <a:solidFill>
              <a:srgbClr val="FFD100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105156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下一步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502920" y="1463040"/>
            <a:ext cx="10972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第一家真核销门店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第一笔可对账分润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50292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EEEE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放在桌上，再谈条款。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02920" y="333756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B3B3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规则、验收、入场记法确认后，再进估值和股比。本册不报价。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5897880"/>
            <a:ext cx="11155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FFD1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元 = 10 分  ·  50% 上限  ·  70 / 15 / 15  ·  T+7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02920" y="6263640"/>
            <a:ext cx="11155680" cy="9144"/>
          </a:xfrm>
          <a:prstGeom prst="rect">
            <a:avLst/>
          </a:prstGeom>
          <a:solidFill>
            <a:srgbClr val="33333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635508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A9A9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久享生活  ·  投资人沟通  ·  CONFIDENTIAL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7863840" y="6355080"/>
            <a:ext cx="37947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久享生活 · 投资人沟通</dc:title>
  <dc:subject>PptxGenJS Presentation</dc:subject>
  <dc:creator>PptxGenJS</dc:creator>
  <cp:lastModifiedBy>PptxGenJS</cp:lastModifiedBy>
  <cp:revision>1</cp:revision>
  <dcterms:created xsi:type="dcterms:W3CDTF">2026-09-18T10:07:41Z</dcterms:created>
  <dcterms:modified xsi:type="dcterms:W3CDTF">2026-09-18T10:07:41Z</dcterms:modified>
</cp:coreProperties>
</file>